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76" r:id="rId2"/>
    <p:sldMasterId id="2147483688" r:id="rId3"/>
    <p:sldMasterId id="2147483700" r:id="rId4"/>
    <p:sldMasterId id="2147483712" r:id="rId5"/>
  </p:sldMasterIdLst>
  <p:notesMasterIdLst>
    <p:notesMasterId r:id="rId18"/>
  </p:notesMasterIdLst>
  <p:sldIdLst>
    <p:sldId id="945" r:id="rId6"/>
    <p:sldId id="944" r:id="rId7"/>
    <p:sldId id="978" r:id="rId8"/>
    <p:sldId id="946" r:id="rId9"/>
    <p:sldId id="947" r:id="rId10"/>
    <p:sldId id="979" r:id="rId11"/>
    <p:sldId id="980" r:id="rId12"/>
    <p:sldId id="948" r:id="rId13"/>
    <p:sldId id="949" r:id="rId14"/>
    <p:sldId id="951" r:id="rId15"/>
    <p:sldId id="952" r:id="rId16"/>
    <p:sldId id="954" r:id="rId17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2A00"/>
    <a:srgbClr val="66FF33"/>
    <a:srgbClr val="EA2D00"/>
    <a:srgbClr val="99FF33"/>
    <a:srgbClr val="FFFF00"/>
    <a:srgbClr val="FFFF66"/>
    <a:srgbClr val="66FF66"/>
    <a:srgbClr val="C4E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28" autoAdjust="0"/>
    <p:restoredTop sz="93060" autoAdjust="0"/>
  </p:normalViewPr>
  <p:slideViewPr>
    <p:cSldViewPr>
      <p:cViewPr>
        <p:scale>
          <a:sx n="70" d="100"/>
          <a:sy n="70" d="100"/>
        </p:scale>
        <p:origin x="-996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0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A340427-C68D-4FBF-B519-85610A03D9D4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73796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8221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aaa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2689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91140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75596F-6E4E-415C-8547-F1C58999287E}" type="slidenum">
              <a:rPr lang="tr-TR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04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aaa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32174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726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362941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539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977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622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6840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470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2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1756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4085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66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647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6739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009043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17616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4247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6398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583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9206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5780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0540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294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9512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3956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607141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664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143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544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1076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18181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2542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87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472394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808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5533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6031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18494"/>
      </p:ext>
    </p:extLst>
  </p:cSld>
  <p:clrMapOvr>
    <a:masterClrMapping/>
  </p:clrMapOvr>
  <p:hf hdr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9973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950BD5-98B6-4427-AF55-4200186D8DA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22378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402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7B182-A6E9-400D-824E-96780980765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01825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06E8F-1B67-4E6E-B1D3-5294987BD5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9189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37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5818D-4B51-4990-A9DB-5BE1726B16B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01217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9911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17486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6288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564716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924836"/>
      </p:ext>
    </p:extLst>
  </p:cSld>
  <p:clrMapOvr>
    <a:masterClrMapping/>
  </p:clrMapOvr>
  <p:hf hdr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946D-2F45-427A-90AC-DFE430151FC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84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3FEEA-BD37-4068-BE15-4D1FB71C9E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162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BDB9A-A015-4567-9ECF-F5515859B89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20D33-186D-4D8D-A56F-4345841163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328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24328-FC03-4E04-A7DF-FD3AD7A7DC9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9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93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5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322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75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Sunum Teknikleri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Dr. Mustafa DÖRDÜNCÜ mdorduncu@erciyes.edu.tr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C961F-7603-4637-AE02-B6FC01BF500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7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4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6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2.jpeg"/><Relationship Id="rId7" Type="http://schemas.openxmlformats.org/officeDocument/2006/relationships/image" Target="../media/image8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3.png"/><Relationship Id="rId5" Type="http://schemas.openxmlformats.org/officeDocument/2006/relationships/image" Target="../media/image12.emf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5.png"/><Relationship Id="rId5" Type="http://schemas.openxmlformats.org/officeDocument/2006/relationships/image" Target="../media/image19.png"/><Relationship Id="rId4" Type="http://schemas.openxmlformats.org/officeDocument/2006/relationships/image" Target="../media/image1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5.xml"/><Relationship Id="rId5" Type="http://schemas.openxmlformats.org/officeDocument/2006/relationships/image" Target="../media/image22.e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329878" y="1739566"/>
                <a:ext cx="8418586" cy="4713770"/>
              </a:xfrm>
            </p:spPr>
            <p:txBody>
              <a:bodyPr>
                <a:normAutofit fontScale="25000" lnSpcReduction="20000"/>
              </a:bodyPr>
              <a:lstStyle/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:endParaRPr lang="en-US" sz="12800" b="1" dirty="0" smtClean="0">
                  <a:solidFill>
                    <a:srgbClr val="C0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:r>
                  <a:rPr lang="tr-TR" sz="14400" b="1" dirty="0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Mathemat</a:t>
                </a:r>
                <a:r>
                  <a:rPr lang="en-US" sz="14400" b="1" dirty="0" err="1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ics</a:t>
                </a:r>
                <a:r>
                  <a:rPr lang="en-US" sz="14400" b="1" dirty="0" smtClean="0">
                    <a:solidFill>
                      <a:srgbClr val="C0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- II</a:t>
                </a:r>
              </a:p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:endParaRPr lang="en-US" sz="12800" b="1" dirty="0" smtClean="0">
                  <a:solidFill>
                    <a:srgbClr val="C00000"/>
                  </a:solidFill>
                  <a:latin typeface="Times New Roman" pitchFamily="18" charset="0"/>
                  <a:ea typeface="+mj-ea"/>
                  <a:cs typeface="Times New Roman" pitchFamily="18" charset="0"/>
                </a:endParaRPr>
              </a:p>
              <a:p>
                <a:pPr marL="0" lvl="0" indent="0" algn="ctr">
                  <a:spcBef>
                    <a:spcPct val="0"/>
                  </a:spcBef>
                  <a:buClr>
                    <a:srgbClr val="CC0000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9600" b="1" i="1" ker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</m:ctrlPr>
                        </m:sSupPr>
                        <m:e>
                          <m:r>
                            <a:rPr lang="en-US" sz="9600" b="1" ker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  <m:t>𝟐</m:t>
                          </m:r>
                        </m:e>
                        <m:sup>
                          <m:r>
                            <a:rPr lang="en-US" sz="9600" b="1" ker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  <m:t>𝒏𝒅</m:t>
                          </m:r>
                          <m:r>
                            <a:rPr lang="en-US" sz="9600" b="1" kern="0">
                              <a:solidFill>
                                <a:srgbClr val="000000"/>
                              </a:solidFill>
                              <a:latin typeface="Cambria Math"/>
                              <a:ea typeface="Calibri"/>
                            </a:rPr>
                            <m:t>  </m:t>
                          </m:r>
                        </m:sup>
                      </m:sSup>
                      <m:r>
                        <a:rPr lang="en-US" sz="9600" b="1" kern="0">
                          <a:solidFill>
                            <a:srgbClr val="000000"/>
                          </a:solidFill>
                          <a:latin typeface="Cambria Math"/>
                          <a:ea typeface="Calibri"/>
                        </a:rPr>
                        <m:t>𝑳𝒆𝒄𝒕𝒖𝒓𝒆</m:t>
                      </m:r>
                    </m:oMath>
                  </m:oMathPara>
                </a14:m>
                <a:endParaRPr lang="en-US" sz="9600" b="1" kern="0" dirty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endParaRPr lang="en-US" sz="1800" b="1" kern="0" dirty="0" smtClean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indent="0" algn="ctr" defTabSz="914400" fontAlgn="base">
                  <a:lnSpc>
                    <a:spcPct val="16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9600" b="1" kern="0" dirty="0" smtClean="0">
                    <a:solidFill>
                      <a:srgbClr val="000000"/>
                    </a:solidFill>
                    <a:latin typeface="Times New Roman"/>
                    <a:ea typeface="Calibri"/>
                  </a:rPr>
                  <a:t>First Year</a:t>
                </a:r>
                <a:endParaRPr lang="en-US" sz="9600" b="1" kern="0" dirty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indent="0" algn="ctr" defTabSz="914400" fontAlgn="base">
                  <a:lnSpc>
                    <a:spcPct val="16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9600" b="1" kern="0" dirty="0" smtClean="0">
                    <a:solidFill>
                      <a:srgbClr val="000000"/>
                    </a:solidFill>
                    <a:latin typeface="Times New Roman"/>
                    <a:ea typeface="Calibri"/>
                  </a:rPr>
                  <a:t>lecturer</a:t>
                </a:r>
                <a:endParaRPr lang="en-US" sz="9600" b="1" kern="0" dirty="0">
                  <a:solidFill>
                    <a:srgbClr val="FF0000"/>
                  </a:solidFill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9600" b="1" dirty="0" err="1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Wisam</a:t>
                </a:r>
                <a:r>
                  <a:rPr lang="en-US" sz="9600" b="1" dirty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9600" b="1" dirty="0" err="1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Hayder</a:t>
                </a:r>
                <a:endParaRPr lang="en-US" sz="9600" b="1" dirty="0">
                  <a:solidFill>
                    <a:schemeClr val="accent1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endParaRPr lang="en-US" sz="1800" b="1" kern="0" dirty="0" smtClean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endParaRPr lang="en-US" sz="1800" b="1" kern="0" dirty="0">
                  <a:solidFill>
                    <a:srgbClr val="000000"/>
                  </a:solidFill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1000"/>
                  </a:spcAft>
                  <a:buClr>
                    <a:srgbClr val="CC0000"/>
                  </a:buClr>
                  <a:buNone/>
                </a:pPr>
                <a:r>
                  <a:rPr lang="en-US" sz="4800" b="1" kern="0" dirty="0" smtClean="0">
                    <a:latin typeface="Times New Roman"/>
                    <a:ea typeface="Calibri"/>
                  </a:rPr>
                  <a:t>2021</a:t>
                </a:r>
                <a:endParaRPr lang="en-US" sz="4800" b="1" kern="0" dirty="0">
                  <a:latin typeface="Times New Roman"/>
                  <a:ea typeface="Calibri"/>
                </a:endParaRPr>
              </a:p>
              <a:p>
                <a:pPr marL="0" lvl="0" indent="0" algn="ctr" defTabSz="914400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None/>
                </a:pPr>
                <a:endParaRPr lang="en-US" sz="1200" dirty="0">
                  <a:solidFill>
                    <a:srgbClr val="000000"/>
                  </a:solidFill>
                  <a:latin typeface="verdana" pitchFamily="34" charset="0"/>
                </a:endParaRPr>
              </a:p>
              <a:p>
                <a:pPr marL="0" indent="0" algn="ctr">
                  <a:buNone/>
                </a:pPr>
                <a:endParaRPr lang="tr-TR" sz="180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29878" y="1739566"/>
                <a:ext cx="8418586" cy="471377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218687" y="1556792"/>
            <a:ext cx="8568952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35496" y="283124"/>
            <a:ext cx="8001000" cy="11055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DIYALA UNIVERSITY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COLLEGE OF ENGINEERING</a:t>
            </a:r>
            <a:br>
              <a:rPr lang="en-US" sz="2400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DEPARTMENT OF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ENGINEERING </a:t>
            </a:r>
            <a:endParaRPr lang="tr-TR" sz="2400" dirty="0"/>
          </a:p>
        </p:txBody>
      </p: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51013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İçerik Yer Tutucusu 1"/>
              <p:cNvSpPr>
                <a:spLocks noGrp="1"/>
              </p:cNvSpPr>
              <p:nvPr>
                <p:ph idx="1"/>
              </p:nvPr>
            </p:nvSpPr>
            <p:spPr>
              <a:xfrm>
                <a:off x="248269" y="1268760"/>
                <a:ext cx="8418586" cy="4968551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50000"/>
                  </a:lnSpc>
                  <a:buClr>
                    <a:srgbClr val="C00000"/>
                  </a:buClr>
                  <a:buNone/>
                </a:pPr>
                <a:r>
                  <a:rPr lang="en-US" sz="2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b="1" dirty="0">
                    <a:solidFill>
                      <a:srgbClr val="00B0F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Applications</a:t>
                </a:r>
              </a:p>
              <a:p>
                <a:pPr marL="0" indent="0" algn="just">
                  <a:lnSpc>
                    <a:spcPct val="150000"/>
                  </a:lnSpc>
                  <a:buClr>
                    <a:srgbClr val="C00000"/>
                  </a:buClr>
                  <a:buNone/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Orthogonal </a:t>
                </a:r>
                <a:r>
                  <a:rPr lang="en-US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Trajectories</a:t>
                </a:r>
                <a:endParaRPr lang="ar-IQ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ar-IQ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ar-IQ" sz="24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>
                    <a:solidFill>
                      <a:srgbClr val="00B0F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orthogonal trajectory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a family of curves is a curve that intersects each curve of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family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at right angles, or </a:t>
                </a: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orthogonally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(Figure 9.11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</a:p>
              <a:p>
                <a:pPr algn="just">
                  <a:lnSpc>
                    <a:spcPct val="10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For instance, each straight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 </a:t>
                </a:r>
              </a:p>
              <a:p>
                <a:pPr marL="0" indent="0" algn="just">
                  <a:lnSpc>
                    <a:spcPct val="100000"/>
                  </a:lnSpc>
                  <a:buClr>
                    <a:srgbClr val="C00000"/>
                  </a:buClr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through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origin is an orthogonal </a:t>
                </a: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Clr>
                    <a:srgbClr val="C00000"/>
                  </a:buClr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trajectory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the family of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circles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𝑎</m:t>
                        </m:r>
                      </m:e>
                      <m:sup>
                        <m:r>
                          <a:rPr lang="en-US" sz="2400" b="0" i="1" smtClean="0"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00000"/>
                  </a:lnSpc>
                  <a:buClr>
                    <a:srgbClr val="C00000"/>
                  </a:buClr>
                  <a:buNone/>
                </a:pP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centered at 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origin (Figure 9.12).</a:t>
                </a:r>
                <a:endParaRPr lang="ar-IQ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buClr>
                    <a:srgbClr val="C00000"/>
                  </a:buClr>
                  <a:buFont typeface="Wingdings" panose="05000000000000000000" pitchFamily="2" charset="2"/>
                  <a:buChar char="Ø"/>
                </a:pPr>
                <a:endParaRPr lang="ar-IQ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Clr>
                    <a:srgbClr val="C00000"/>
                  </a:buClr>
                  <a:buSzPct val="70000"/>
                  <a:buNone/>
                </a:pPr>
                <a:endParaRPr lang="tr-TR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İçerik Yer Tutucusu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8269" y="1268760"/>
                <a:ext cx="8418586" cy="4968551"/>
              </a:xfrm>
              <a:blipFill rotWithShape="1">
                <a:blip r:embed="rId3"/>
                <a:stretch>
                  <a:fillRect l="-1014" r="-1086" b="-1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:\Users\user\Desktop\image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310" y="3717032"/>
            <a:ext cx="2755903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5931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marL="0" lvl="0" indent="0" fontAlgn="base">
              <a:lnSpc>
                <a:spcPct val="150000"/>
              </a:lnSpc>
              <a:spcBef>
                <a:spcPct val="0"/>
              </a:spcBef>
              <a:buClr>
                <a:srgbClr val="CC0000"/>
              </a:buClr>
              <a:buNone/>
            </a:pPr>
            <a:endParaRPr lang="en-US" sz="3200" b="1" dirty="0" smtClean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0"/>
              </a:spcBef>
              <a:buClr>
                <a:srgbClr val="CC0000"/>
              </a:buClr>
              <a:buNone/>
            </a:pPr>
            <a:endParaRPr lang="en-US" sz="3200" b="1" dirty="0">
              <a:solidFill>
                <a:srgbClr val="C0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495733"/>
            <a:ext cx="2837563" cy="3183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96752"/>
            <a:ext cx="6156177" cy="1977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087537"/>
            <a:ext cx="6020992" cy="1580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556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634610" cy="4968551"/>
          </a:xfrm>
        </p:spPr>
        <p:txBody>
          <a:bodyPr>
            <a:noAutofit/>
          </a:bodyPr>
          <a:lstStyle/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Font typeface="Wingdings" pitchFamily="2" charset="2"/>
              <a:buChar char="Ø"/>
            </a:pPr>
            <a:endParaRPr lang="en-US" sz="2000" kern="0" dirty="0" smtClean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0" lvl="0" indent="0" algn="just" defTabSz="914400" fontAlgn="base">
              <a:lnSpc>
                <a:spcPct val="150000"/>
              </a:lnSpc>
              <a:spcBef>
                <a:spcPts val="0"/>
              </a:spcBef>
              <a:buClr>
                <a:srgbClr val="CC0000"/>
              </a:buClr>
              <a:buNone/>
            </a:pPr>
            <a:endParaRPr lang="en-US" sz="2000" kern="0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51" y="2375165"/>
            <a:ext cx="6701316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978" y="1052735"/>
            <a:ext cx="2940107" cy="3096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170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5868" y="25506"/>
            <a:ext cx="8104956" cy="10272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First-Order 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04164" y="1484785"/>
            <a:ext cx="8418586" cy="4968551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C00000"/>
              </a:buClr>
              <a:buSzPct val="70000"/>
              <a:buNone/>
            </a:pPr>
            <a:r>
              <a:rPr lang="en-US" sz="28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First-Order Linear Equations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first-order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en-US" sz="2400" b="1" dirty="0"/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differential equation is one that can be written in the form</a:t>
            </a:r>
          </a:p>
          <a:p>
            <a:pPr>
              <a:lnSpc>
                <a:spcPct val="16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(1)</a:t>
            </a:r>
          </a:p>
          <a:p>
            <a:pPr>
              <a:lnSpc>
                <a:spcPct val="16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and Q are continuous functions of x. Equation (1) is the linear equation’s standard  form.</a:t>
            </a:r>
          </a:p>
          <a:p>
            <a:pPr>
              <a:lnSpc>
                <a:spcPct val="160000"/>
              </a:lnSpc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Since the exponential growth decay equation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put in the standard form</a:t>
            </a: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917824"/>
            <a:ext cx="2448272" cy="652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916" y="5640346"/>
            <a:ext cx="1728192" cy="680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714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17"/>
          <p:cNvCxnSpPr/>
          <p:nvPr/>
        </p:nvCxnSpPr>
        <p:spPr>
          <a:xfrm>
            <a:off x="251520" y="1052736"/>
            <a:ext cx="4320480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13694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23528" y="1556792"/>
            <a:ext cx="8424936" cy="4495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see it is a linear equation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</a:pPr>
            <a:endParaRPr lang="en-US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Ex.1:  Solve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differential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equations</a:t>
            </a: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Sol. 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endParaRPr lang="en-US" sz="2800" b="1" dirty="0">
              <a:latin typeface="TimesNewRomanPS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687" y="1786752"/>
            <a:ext cx="2344867" cy="407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9792" y="2195830"/>
            <a:ext cx="7870640" cy="1200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6089" y="3933056"/>
            <a:ext cx="1937465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653136"/>
            <a:ext cx="6635903" cy="1565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5391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Ex.2: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Sol.  </a:t>
            </a: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384" y="1412776"/>
            <a:ext cx="2721902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11" y="2636912"/>
            <a:ext cx="8136904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97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878" y="1268760"/>
            <a:ext cx="8418586" cy="4968551"/>
          </a:xfrm>
        </p:spPr>
        <p:txBody>
          <a:bodyPr>
            <a:noAutofit/>
          </a:bodyPr>
          <a:lstStyle/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Ex.3:</a:t>
            </a:r>
          </a:p>
          <a:p>
            <a:pPr algn="justLow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Sol. </a:t>
            </a:r>
          </a:p>
          <a:p>
            <a:pPr marL="0" indent="0" algn="justLow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12776"/>
            <a:ext cx="2440723" cy="6288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838" y="2780928"/>
            <a:ext cx="7330650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75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251520" y="1196752"/>
            <a:ext cx="8352928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Ex.4:  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 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equation</a:t>
            </a: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endParaRPr lang="en-US" sz="26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0" indent="-45720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pitchFamily="2" charset="2"/>
              <a:buChar char="Ø"/>
            </a:pP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 defTabSz="685800" fontAlgn="auto">
              <a:lnSpc>
                <a:spcPct val="160000"/>
              </a:lnSpc>
              <a:spcBef>
                <a:spcPts val="750"/>
              </a:spcBef>
              <a:spcAft>
                <a:spcPts val="0"/>
              </a:spcAft>
              <a:buClr>
                <a:srgbClr val="C00000"/>
              </a:buClr>
              <a:buSzPct val="70000"/>
            </a:pPr>
            <a:r>
              <a:rPr lang="en-US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1475" y="1196752"/>
            <a:ext cx="3403621" cy="813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632" y="2015286"/>
            <a:ext cx="1571455" cy="67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286" y="2852936"/>
            <a:ext cx="2804692" cy="167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793" y="4505847"/>
            <a:ext cx="4627141" cy="15579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300589" y="310589"/>
            <a:ext cx="62547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First-Order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85170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0C42B-938C-4867-A3AA-49984040DB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17"/>
          <p:cNvCxnSpPr/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user\Desktop\imag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771" y="1484784"/>
            <a:ext cx="2703165" cy="2162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780075"/>
            <a:ext cx="6078590" cy="1305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941" y="126653"/>
            <a:ext cx="65103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0675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1268761"/>
            <a:ext cx="8418586" cy="496855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Clr>
                <a:srgbClr val="C00000"/>
              </a:buClr>
              <a:buSzPct val="70000"/>
              <a:buNone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5576" y="1340768"/>
            <a:ext cx="71627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Homeworks</a:t>
            </a: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6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Solve the differential 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equations</a:t>
            </a:r>
            <a:endParaRPr lang="en-US" sz="26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1-</a:t>
            </a:r>
          </a:p>
          <a:p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</a:p>
          <a:p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</a:p>
          <a:p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113" y="2768306"/>
            <a:ext cx="2812209" cy="217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345" y="2060848"/>
            <a:ext cx="1838156" cy="731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641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02663" y="0"/>
            <a:ext cx="8001000" cy="1052736"/>
          </a:xfrm>
        </p:spPr>
        <p:txBody>
          <a:bodyPr/>
          <a:lstStyle/>
          <a:p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First-Order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Differential Equations</a:t>
            </a:r>
            <a:endParaRPr lang="tr-TR" sz="3600" b="1" dirty="0">
              <a:solidFill>
                <a:srgbClr val="C00000"/>
              </a:solidFill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9906" y="1268760"/>
            <a:ext cx="8418586" cy="4968551"/>
          </a:xfrm>
        </p:spPr>
        <p:txBody>
          <a:bodyPr>
            <a:noAutofit/>
          </a:bodyPr>
          <a:lstStyle/>
          <a:p>
            <a:pPr lvl="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6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Homeworks</a:t>
            </a: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b="1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Solve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initial value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problems</a:t>
            </a:r>
          </a:p>
          <a:p>
            <a:pPr marL="0" lvl="0" indent="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2-</a:t>
            </a:r>
          </a:p>
          <a:p>
            <a:pPr marL="0" indent="0" algn="just">
              <a:lnSpc>
                <a:spcPct val="150000"/>
              </a:lnSpc>
              <a:buClr>
                <a:srgbClr val="C00000"/>
              </a:buClr>
              <a:buNone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</a:p>
          <a:p>
            <a:pPr algn="just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  <a:buSzPct val="70000"/>
              <a:buFont typeface="Wingdings" panose="05000000000000000000" pitchFamily="2" charset="2"/>
              <a:buChar char="Ø"/>
            </a:pP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44B2E-4EE9-46FD-B006-EDCB65ADD5E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4" name="Düz Bağlayıcı 3"/>
          <p:cNvCxnSpPr/>
          <p:nvPr/>
        </p:nvCxnSpPr>
        <p:spPr>
          <a:xfrm>
            <a:off x="4503163" y="980728"/>
            <a:ext cx="431730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Düz Bağlayıcı 8"/>
          <p:cNvCxnSpPr/>
          <p:nvPr/>
        </p:nvCxnSpPr>
        <p:spPr>
          <a:xfrm>
            <a:off x="323528" y="6453336"/>
            <a:ext cx="842493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Düz Bağlayıcı 17"/>
          <p:cNvCxnSpPr>
            <a:endCxn id="403458" idx="2"/>
          </p:cNvCxnSpPr>
          <p:nvPr/>
        </p:nvCxnSpPr>
        <p:spPr>
          <a:xfrm>
            <a:off x="251520" y="1052736"/>
            <a:ext cx="4251643" cy="0"/>
          </a:xfrm>
          <a:prstGeom prst="line">
            <a:avLst/>
          </a:prstGeom>
          <a:ln w="158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user\Desktop\download (1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8356" y="51013"/>
            <a:ext cx="857707" cy="857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user\Desktop\imag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61" y="22321"/>
            <a:ext cx="678423" cy="95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84" y="2132856"/>
            <a:ext cx="4752528" cy="234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02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8813</TotalTime>
  <Words>283</Words>
  <Application>Microsoft Office PowerPoint</Application>
  <PresentationFormat>On-screen Show (4:3)</PresentationFormat>
  <Paragraphs>98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Office Teması</vt:lpstr>
      <vt:lpstr>1_Office Teması</vt:lpstr>
      <vt:lpstr>2_Office Teması</vt:lpstr>
      <vt:lpstr>3_Office Teması</vt:lpstr>
      <vt:lpstr>4_Office Teması</vt:lpstr>
      <vt:lpstr>PowerPoint Presentation</vt:lpstr>
      <vt:lpstr>   First-Order Differential Equations</vt:lpstr>
      <vt:lpstr>PowerPoint Presentation</vt:lpstr>
      <vt:lpstr>        First-Order Differential Equations</vt:lpstr>
      <vt:lpstr>         First-Order Differential Equations</vt:lpstr>
      <vt:lpstr>PowerPoint Presentation</vt:lpstr>
      <vt:lpstr>PowerPoint Presentation</vt:lpstr>
      <vt:lpstr>        First-Order Differential Equations</vt:lpstr>
      <vt:lpstr>       First-Order Differential Equations</vt:lpstr>
      <vt:lpstr>         First-Order Differential Equations</vt:lpstr>
      <vt:lpstr>        First-Order Differential Equations</vt:lpstr>
      <vt:lpstr>        First-Order Differential Equations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Orçun Madran</dc:creator>
  <cp:lastModifiedBy>DR.Ahmed Saker 2o1O</cp:lastModifiedBy>
  <cp:revision>879</cp:revision>
  <dcterms:created xsi:type="dcterms:W3CDTF">2006-09-03T22:05:48Z</dcterms:created>
  <dcterms:modified xsi:type="dcterms:W3CDTF">2021-05-22T02:29:00Z</dcterms:modified>
</cp:coreProperties>
</file>